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331" r:id="rId4"/>
    <p:sldId id="332" r:id="rId5"/>
    <p:sldId id="333" r:id="rId6"/>
    <p:sldId id="257" r:id="rId7"/>
    <p:sldId id="269" r:id="rId8"/>
    <p:sldId id="334" r:id="rId9"/>
    <p:sldId id="335" r:id="rId10"/>
    <p:sldId id="336" r:id="rId11"/>
    <p:sldId id="337" r:id="rId12"/>
    <p:sldId id="297" r:id="rId13"/>
    <p:sldId id="338" r:id="rId14"/>
    <p:sldId id="270" r:id="rId15"/>
    <p:sldId id="298" r:id="rId16"/>
    <p:sldId id="299" r:id="rId17"/>
    <p:sldId id="300" r:id="rId18"/>
    <p:sldId id="301" r:id="rId19"/>
    <p:sldId id="339" r:id="rId20"/>
    <p:sldId id="283" r:id="rId21"/>
    <p:sldId id="340" r:id="rId22"/>
    <p:sldId id="341" r:id="rId23"/>
    <p:sldId id="342" r:id="rId24"/>
    <p:sldId id="266" r:id="rId25"/>
  </p:sldIdLst>
  <p:sldSz cx="18288000" cy="10287000"/>
  <p:notesSz cx="6858000" cy="9144000"/>
  <p:embeddedFontLst>
    <p:embeddedFont>
      <p:font typeface="Cascadia Code" panose="020B0609020000020004" pitchFamily="49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</p:embeddedFont>
    <p:embeddedFont>
      <p:font typeface="DM Sans Bold" charset="0"/>
      <p:bold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4" d="100"/>
          <a:sy n="54" d="100"/>
        </p:scale>
        <p:origin x="456" y="67"/>
      </p:cViewPr>
      <p:guideLst>
        <p:guide orient="horz" pos="2088"/>
        <p:guide pos="28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8.png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7.sv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6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1.png"/><Relationship Id="rId28" Type="http://schemas.openxmlformats.org/officeDocument/2006/relationships/image" Target="../media/image37.jpe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3.xml"/><Relationship Id="rId7" Type="http://schemas.openxmlformats.org/officeDocument/2006/relationships/image" Target="../media/image7.sv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8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6.xml"/><Relationship Id="rId21" Type="http://schemas.openxmlformats.org/officeDocument/2006/relationships/image" Target="../media/image7.sv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image" Target="../media/image6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image" Target="../media/image9.svg"/><Relationship Id="rId10" Type="http://schemas.openxmlformats.org/officeDocument/2006/relationships/tags" Target="../tags/tag83.xml"/><Relationship Id="rId19" Type="http://schemas.openxmlformats.org/officeDocument/2006/relationships/image" Target="../media/image1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3.xml"/><Relationship Id="rId7" Type="http://schemas.openxmlformats.org/officeDocument/2006/relationships/image" Target="../media/image7.sv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1.png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6.xml"/><Relationship Id="rId7" Type="http://schemas.openxmlformats.org/officeDocument/2006/relationships/image" Target="../media/image7.sv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9.xml"/><Relationship Id="rId7" Type="http://schemas.openxmlformats.org/officeDocument/2006/relationships/image" Target="../media/image7.sv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02.xml"/><Relationship Id="rId7" Type="http://schemas.openxmlformats.org/officeDocument/2006/relationships/image" Target="../media/image7.sv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8.png"/><Relationship Id="rId5" Type="http://schemas.openxmlformats.org/officeDocument/2006/relationships/tags" Target="../tags/tag110.xml"/><Relationship Id="rId10" Type="http://schemas.openxmlformats.org/officeDocument/2006/relationships/image" Target="../media/image7.svg"/><Relationship Id="rId4" Type="http://schemas.openxmlformats.org/officeDocument/2006/relationships/tags" Target="../tags/tag109.xml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4.xml"/><Relationship Id="rId7" Type="http://schemas.openxmlformats.org/officeDocument/2006/relationships/image" Target="../media/image7.sv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svg"/><Relationship Id="rId4" Type="http://schemas.openxmlformats.org/officeDocument/2006/relationships/tags" Target="../tags/tag118.xml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26" Type="http://schemas.openxmlformats.org/officeDocument/2006/relationships/image" Target="../media/image66.sv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59.svg"/><Relationship Id="rId20" Type="http://schemas.openxmlformats.org/officeDocument/2006/relationships/image" Target="../media/image62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0.png"/><Relationship Id="rId24" Type="http://schemas.openxmlformats.org/officeDocument/2006/relationships/image" Target="../media/image65.sv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23" Type="http://schemas.openxmlformats.org/officeDocument/2006/relationships/image" Target="../media/image64.png"/><Relationship Id="rId28" Type="http://schemas.openxmlformats.org/officeDocument/2006/relationships/image" Target="../media/image67.svg"/><Relationship Id="rId10" Type="http://schemas.openxmlformats.org/officeDocument/2006/relationships/image" Target="../media/image54.svg"/><Relationship Id="rId19" Type="http://schemas.openxmlformats.org/officeDocument/2006/relationships/image" Target="../media/image18.png"/><Relationship Id="rId4" Type="http://schemas.openxmlformats.org/officeDocument/2006/relationships/image" Target="../media/image50.svg"/><Relationship Id="rId9" Type="http://schemas.openxmlformats.org/officeDocument/2006/relationships/image" Target="../media/image8.png"/><Relationship Id="rId14" Type="http://schemas.openxmlformats.org/officeDocument/2006/relationships/image" Target="../media/image57.svg"/><Relationship Id="rId22" Type="http://schemas.openxmlformats.org/officeDocument/2006/relationships/image" Target="../media/image63.svg"/><Relationship Id="rId27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0" Type="http://schemas.openxmlformats.org/officeDocument/2006/relationships/image" Target="../media/image7.svg"/><Relationship Id="rId4" Type="http://schemas.openxmlformats.org/officeDocument/2006/relationships/tags" Target="../tags/tag5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0.xml"/><Relationship Id="rId7" Type="http://schemas.openxmlformats.org/officeDocument/2006/relationships/image" Target="../media/image7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7.svg"/><Relationship Id="rId18" Type="http://schemas.openxmlformats.org/officeDocument/2006/relationships/image" Target="../media/image25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17" Type="http://schemas.openxmlformats.org/officeDocument/2006/relationships/image" Target="../media/image24.png"/><Relationship Id="rId2" Type="http://schemas.openxmlformats.org/officeDocument/2006/relationships/tags" Target="../tags/tag12.xml"/><Relationship Id="rId16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.png"/><Relationship Id="rId5" Type="http://schemas.openxmlformats.org/officeDocument/2006/relationships/tags" Target="../tags/tag15.xml"/><Relationship Id="rId15" Type="http://schemas.openxmlformats.org/officeDocument/2006/relationships/image" Target="../media/image9.sv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.svg"/><Relationship Id="rId3" Type="http://schemas.openxmlformats.org/officeDocument/2006/relationships/tags" Target="../tags/tag22.xml"/><Relationship Id="rId21" Type="http://schemas.openxmlformats.org/officeDocument/2006/relationships/image" Target="../media/image27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8.png"/><Relationship Id="rId2" Type="http://schemas.openxmlformats.org/officeDocument/2006/relationships/tags" Target="../tags/tag21.xml"/><Relationship Id="rId16" Type="http://schemas.openxmlformats.org/officeDocument/2006/relationships/image" Target="../media/image7.svg"/><Relationship Id="rId20" Type="http://schemas.openxmlformats.org/officeDocument/2006/relationships/image" Target="../media/image2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6.png"/><Relationship Id="rId10" Type="http://schemas.openxmlformats.org/officeDocument/2006/relationships/tags" Target="../tags/tag29.xml"/><Relationship Id="rId19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1.png"/><Relationship Id="rId22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3.jpe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8.png"/><Relationship Id="rId5" Type="http://schemas.openxmlformats.org/officeDocument/2006/relationships/tags" Target="../tags/tag36.xml"/><Relationship Id="rId15" Type="http://schemas.openxmlformats.org/officeDocument/2006/relationships/image" Target="../media/image35.png"/><Relationship Id="rId10" Type="http://schemas.openxmlformats.org/officeDocument/2006/relationships/image" Target="../media/image7.svg"/><Relationship Id="rId4" Type="http://schemas.openxmlformats.org/officeDocument/2006/relationships/tags" Target="../tags/tag35.xml"/><Relationship Id="rId9" Type="http://schemas.openxmlformats.org/officeDocument/2006/relationships/image" Target="../media/image6.pn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.sv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8.png"/><Relationship Id="rId2" Type="http://schemas.openxmlformats.org/officeDocument/2006/relationships/tags" Target="../tags/tag39.xml"/><Relationship Id="rId16" Type="http://schemas.openxmlformats.org/officeDocument/2006/relationships/image" Target="../media/image7.sv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6.png"/><Relationship Id="rId10" Type="http://schemas.openxmlformats.org/officeDocument/2006/relationships/tags" Target="../tags/tag47.xml"/><Relationship Id="rId19" Type="http://schemas.openxmlformats.org/officeDocument/2006/relationships/image" Target="../media/image36.jpe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9735" y="-3991992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77980" y="8540300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219200" y="1562100"/>
            <a:ext cx="16920210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0000" b="1" dirty="0" err="1">
                <a:solidFill>
                  <a:srgbClr val="000000"/>
                </a:solidFill>
                <a:latin typeface="Corbel" panose="020B0503020204020204" pitchFamily="34" charset="0"/>
                <a:ea typeface="DM Sans Bold"/>
                <a:cs typeface="DM Sans Bold"/>
                <a:sym typeface="DM Sans Bold"/>
              </a:rPr>
              <a:t>ExpressionLearner</a:t>
            </a:r>
            <a:endParaRPr lang="en-US" altLang="zh-CN" sz="10000" b="1" dirty="0">
              <a:solidFill>
                <a:srgbClr val="000000"/>
              </a:solidFill>
              <a:latin typeface="Corbel" panose="020B0503020204020204" pitchFamily="34" charset="0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charset="0"/>
                <a:ea typeface="DM Sans Bold"/>
                <a:cs typeface="Times New Roman" panose="02020603050405020304" charset="0"/>
                <a:sym typeface="DM Sans Bold"/>
              </a:rPr>
              <a:t>(A speech recognition-based learning platform </a:t>
            </a:r>
          </a:p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charset="0"/>
                <a:ea typeface="DM Sans Bold"/>
                <a:cs typeface="Times New Roman" panose="02020603050405020304" charset="0"/>
                <a:sym typeface="DM Sans Bold"/>
              </a:rPr>
              <a:t>for picture description designed for lower-grade students)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6637" y="5219413"/>
            <a:ext cx="8459795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4380" b="1" spc="-87" dirty="0">
                <a:solidFill>
                  <a:srgbClr val="0070C0"/>
                </a:solidFill>
                <a:latin typeface="+mj-lt"/>
                <a:ea typeface="DM Sans Bold"/>
                <a:cs typeface="DM Sans Bold"/>
                <a:sym typeface="DM Sans Bold"/>
              </a:rPr>
              <a:t>Presented by 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72191" y="5524524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3"/>
          <p:cNvGrpSpPr/>
          <p:nvPr/>
        </p:nvGrpSpPr>
        <p:grpSpPr>
          <a:xfrm>
            <a:off x="5577205" y="6161405"/>
            <a:ext cx="8700770" cy="2663190"/>
            <a:chOff x="0" y="0"/>
            <a:chExt cx="2065940" cy="984643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5943542" y="6683135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458200" y="6515100"/>
            <a:ext cx="5336540" cy="2233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ea typeface="DM Sans"/>
                <a:cs typeface="+mn-lt"/>
                <a:sym typeface="DM Sans"/>
              </a:rPr>
              <a:t>Xuanhe Yang      2252709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DM Sans"/>
                <a:cs typeface="+mn-lt"/>
                <a:sym typeface="DM Sans"/>
              </a:rPr>
              <a:t>Fubin Chen         2253715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3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5" name="椭圆 4"/>
            <p:cNvSpPr/>
            <p:nvPr>
              <p:custDataLst>
                <p:tags r:id="rId2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21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Overall Architecture</a:t>
              </a:r>
            </a:p>
          </p:txBody>
        </p:sp>
      </p:grpSp>
      <p:pic>
        <p:nvPicPr>
          <p:cNvPr id="3" name="图片 2" descr="all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3000" y="2040255"/>
            <a:ext cx="10521950" cy="7217410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1963400" y="1383030"/>
            <a:ext cx="5696585" cy="1260475"/>
            <a:chOff x="15000" y="5982"/>
            <a:chExt cx="8971" cy="1985"/>
          </a:xfrm>
        </p:grpSpPr>
        <p:sp>
          <p:nvSpPr>
            <p:cNvPr id="30" name="椭圆 29"/>
            <p:cNvSpPr/>
            <p:nvPr>
              <p:custDataLst>
                <p:tags r:id="rId1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19"/>
              </p:custDataLst>
            </p:nvPr>
          </p:nvSpPr>
          <p:spPr>
            <a:xfrm>
              <a:off x="15746" y="5982"/>
              <a:ext cx="8225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Service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core business logic layer, connecting presentation and data access layers</a:t>
              </a:r>
            </a:p>
          </p:txBody>
        </p:sp>
      </p:grpSp>
      <p:grpSp>
        <p:nvGrpSpPr>
          <p:cNvPr id="34" name="组合 33"/>
          <p:cNvGrpSpPr/>
          <p:nvPr>
            <p:custDataLst>
              <p:tags r:id="rId3"/>
            </p:custDataLst>
          </p:nvPr>
        </p:nvGrpSpPr>
        <p:grpSpPr>
          <a:xfrm>
            <a:off x="11963400" y="3909695"/>
            <a:ext cx="5696585" cy="1260475"/>
            <a:chOff x="15000" y="5982"/>
            <a:chExt cx="8971" cy="1985"/>
          </a:xfrm>
        </p:grpSpPr>
        <p:sp>
          <p:nvSpPr>
            <p:cNvPr id="35" name="椭圆 34"/>
            <p:cNvSpPr/>
            <p:nvPr>
              <p:custDataLst>
                <p:tags r:id="rId1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>
              <p:custDataLst>
                <p:tags r:id="rId17"/>
              </p:custDataLst>
            </p:nvPr>
          </p:nvSpPr>
          <p:spPr>
            <a:xfrm>
              <a:off x="15746" y="5982"/>
              <a:ext cx="8225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Boundary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Manages interactions between external systems and internal components</a:t>
              </a:r>
            </a:p>
          </p:txBody>
        </p:sp>
      </p:grpSp>
      <p:grpSp>
        <p:nvGrpSpPr>
          <p:cNvPr id="37" name="组合 36"/>
          <p:cNvGrpSpPr/>
          <p:nvPr>
            <p:custDataLst>
              <p:tags r:id="rId4"/>
            </p:custDataLst>
          </p:nvPr>
        </p:nvGrpSpPr>
        <p:grpSpPr>
          <a:xfrm>
            <a:off x="11963400" y="2830830"/>
            <a:ext cx="5696585" cy="891540"/>
            <a:chOff x="15000" y="5982"/>
            <a:chExt cx="8971" cy="1404"/>
          </a:xfrm>
        </p:grpSpPr>
        <p:sp>
          <p:nvSpPr>
            <p:cNvPr id="38" name="椭圆 37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>
              <p:custDataLst>
                <p:tags r:id="rId15"/>
              </p:custDataLst>
            </p:nvPr>
          </p:nvSpPr>
          <p:spPr>
            <a:xfrm>
              <a:off x="15746" y="5982"/>
              <a:ext cx="8225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Access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Handles database interactions</a:t>
              </a:r>
            </a:p>
          </p:txBody>
        </p:sp>
      </p:grp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1963400" y="5574030"/>
            <a:ext cx="5697220" cy="1260475"/>
            <a:chOff x="15000" y="5982"/>
            <a:chExt cx="8972" cy="1985"/>
          </a:xfrm>
        </p:grpSpPr>
        <p:sp>
          <p:nvSpPr>
            <p:cNvPr id="41" name="椭圆 40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>
              <p:custDataLst>
                <p:tags r:id="rId13"/>
              </p:custDataLst>
            </p:nvPr>
          </p:nvSpPr>
          <p:spPr>
            <a:xfrm>
              <a:off x="15746" y="5982"/>
              <a:ext cx="8226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External Interface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Facilitates integration with third-party services or APIs</a:t>
              </a:r>
            </a:p>
          </p:txBody>
        </p:sp>
      </p:grpSp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12023090" y="8370570"/>
            <a:ext cx="5837555" cy="1260475"/>
            <a:chOff x="15000" y="5982"/>
            <a:chExt cx="9193" cy="1985"/>
          </a:xfrm>
        </p:grpSpPr>
        <p:sp>
          <p:nvSpPr>
            <p:cNvPr id="44" name="椭圆 43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>
              <p:custDataLst>
                <p:tags r:id="rId11"/>
              </p:custDataLst>
            </p:nvPr>
          </p:nvSpPr>
          <p:spPr>
            <a:xfrm>
              <a:off x="15746" y="5982"/>
              <a:ext cx="8447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DTO &amp; SC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supports efficient and clean data exchange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Ensures secure communication</a:t>
              </a:r>
            </a:p>
          </p:txBody>
        </p:sp>
      </p:grpSp>
      <p:grpSp>
        <p:nvGrpSpPr>
          <p:cNvPr id="46" name="组合 45"/>
          <p:cNvGrpSpPr/>
          <p:nvPr>
            <p:custDataLst>
              <p:tags r:id="rId7"/>
            </p:custDataLst>
          </p:nvPr>
        </p:nvGrpSpPr>
        <p:grpSpPr>
          <a:xfrm>
            <a:off x="12090400" y="6972300"/>
            <a:ext cx="5837555" cy="1260475"/>
            <a:chOff x="15000" y="5982"/>
            <a:chExt cx="9193" cy="1985"/>
          </a:xfrm>
        </p:grpSpPr>
        <p:sp>
          <p:nvSpPr>
            <p:cNvPr id="47" name="椭圆 46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>
              <p:custDataLst>
                <p:tags r:id="rId9"/>
              </p:custDataLst>
            </p:nvPr>
          </p:nvSpPr>
          <p:spPr>
            <a:xfrm>
              <a:off x="15746" y="5982"/>
              <a:ext cx="8447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Utility &amp; Configuration Libraries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Provides reusable tools and configurations for system operations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Detailed Architecture</a:t>
              </a:r>
            </a:p>
          </p:txBody>
        </p:sp>
      </p:grpSp>
      <p:pic>
        <p:nvPicPr>
          <p:cNvPr id="8" name="图片 7" descr="2-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2115820"/>
            <a:ext cx="10021570" cy="67443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5060" y="8877300"/>
            <a:ext cx="17066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Next, we will provide introduction to the </a:t>
            </a:r>
            <a:r>
              <a:rPr lang="en-US" altLang="zh-CN" sz="4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components and interfaces</a:t>
            </a:r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9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Functionalities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257300"/>
            <a:ext cx="15544800" cy="883348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170430" y="1485900"/>
            <a:ext cx="14558010" cy="7054215"/>
            <a:chOff x="3497" y="3542"/>
            <a:chExt cx="22926" cy="11109"/>
          </a:xfrm>
        </p:grpSpPr>
        <p:grpSp>
          <p:nvGrpSpPr>
            <p:cNvPr id="19" name="组合 18"/>
            <p:cNvGrpSpPr/>
            <p:nvPr>
              <p:custDataLst>
                <p:tags r:id="rId3"/>
              </p:custDataLst>
            </p:nvPr>
          </p:nvGrpSpPr>
          <p:grpSpPr>
            <a:xfrm>
              <a:off x="3538" y="5580"/>
              <a:ext cx="22863" cy="2179"/>
              <a:chOff x="15000" y="5982"/>
              <a:chExt cx="22863" cy="2179"/>
            </a:xfrm>
          </p:grpSpPr>
          <p:sp>
            <p:nvSpPr>
              <p:cNvPr id="17" name="椭圆 16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5782" y="5982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II. User Registration and Login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llow users to create accounts with input validation and encrypted password storage.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Enables secure access using username/password authentication and JWT token generation</a:t>
                </a:r>
              </a:p>
            </p:txBody>
          </p:sp>
        </p:grpSp>
        <p:grpSp>
          <p:nvGrpSpPr>
            <p:cNvPr id="4" name="组合 3"/>
            <p:cNvGrpSpPr/>
            <p:nvPr>
              <p:custDataLst>
                <p:tags r:id="rId4"/>
              </p:custDataLst>
            </p:nvPr>
          </p:nvGrpSpPr>
          <p:grpSpPr>
            <a:xfrm>
              <a:off x="3560" y="3542"/>
              <a:ext cx="22863" cy="1501"/>
              <a:chOff x="15000" y="5982"/>
              <a:chExt cx="22863" cy="1501"/>
            </a:xfrm>
          </p:grpSpPr>
          <p:sp>
            <p:nvSpPr>
              <p:cNvPr id="8" name="椭圆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5782" y="5982"/>
                <a:ext cx="22081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 . JWT Security Authentication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using Spring Security with stateless JWT tokens for secure and convenient login</a:t>
                </a: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5"/>
              </p:custDataLst>
            </p:nvPr>
          </p:nvGrpSpPr>
          <p:grpSpPr>
            <a:xfrm>
              <a:off x="3560" y="8184"/>
              <a:ext cx="22863" cy="1501"/>
              <a:chOff x="15000" y="5982"/>
              <a:chExt cx="22863" cy="1501"/>
            </a:xfrm>
          </p:grpSpPr>
          <p:sp>
            <p:nvSpPr>
              <p:cNvPr id="15" name="椭圆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5782" y="5982"/>
                <a:ext cx="22081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III . User Profile 	Center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Provides user information overview and update capabilities, including task history tracking</a:t>
                </a:r>
              </a:p>
            </p:txBody>
          </p:sp>
        </p:grpSp>
        <p:grpSp>
          <p:nvGrpSpPr>
            <p:cNvPr id="21" name="组合 20"/>
            <p:cNvGrpSpPr/>
            <p:nvPr>
              <p:custDataLst>
                <p:tags r:id="rId6"/>
              </p:custDataLst>
            </p:nvPr>
          </p:nvGrpSpPr>
          <p:grpSpPr>
            <a:xfrm>
              <a:off x="3497" y="10142"/>
              <a:ext cx="22863" cy="2179"/>
              <a:chOff x="15017" y="5744"/>
              <a:chExt cx="22863" cy="2179"/>
            </a:xfrm>
          </p:grpSpPr>
          <p:sp>
            <p:nvSpPr>
              <p:cNvPr id="22" name="椭圆 2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17" y="5822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5799" y="5744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IV .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AI Feedback and Prompting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Evaluates students' storytelling on completeness, logic, and emotion, providing real-time feedback and word suggestions to improve language skills</a:t>
                </a:r>
              </a:p>
            </p:txBody>
          </p:sp>
        </p:grpSp>
        <p:grpSp>
          <p:nvGrpSpPr>
            <p:cNvPr id="28" name="组合 27"/>
            <p:cNvGrpSpPr/>
            <p:nvPr>
              <p:custDataLst>
                <p:tags r:id="rId7"/>
              </p:custDataLst>
            </p:nvPr>
          </p:nvGrpSpPr>
          <p:grpSpPr>
            <a:xfrm>
              <a:off x="3541" y="12472"/>
              <a:ext cx="22882" cy="2179"/>
              <a:chOff x="15003" y="5695"/>
              <a:chExt cx="22882" cy="2179"/>
            </a:xfrm>
          </p:grpSpPr>
          <p:sp>
            <p:nvSpPr>
              <p:cNvPr id="29" name="椭圆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003" y="5765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5804" y="5695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V .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Real-time Speech Recognition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Converts voice to text using WebSocket for real-time narration, enhancing task interactivity and engagement.</a:t>
                </a:r>
              </a:p>
            </p:txBody>
          </p:sp>
        </p:grpSp>
      </p:grpSp>
      <p:sp>
        <p:nvSpPr>
          <p:cNvPr id="36" name="椭圆 35"/>
          <p:cNvSpPr/>
          <p:nvPr>
            <p:custDataLst>
              <p:tags r:id="rId1"/>
            </p:custDataLst>
          </p:nvPr>
        </p:nvSpPr>
        <p:spPr>
          <a:xfrm>
            <a:off x="2158365" y="8587105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>
            <a:off x="2667000" y="8542655"/>
            <a:ext cx="140214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VI . 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Task Functionality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	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[Narrate stories based on images]  [Receive mode-specific AI feedback]  [Track task history and progress]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2286000" y="1638300"/>
            <a:ext cx="8930005" cy="6324600"/>
            <a:chOff x="1560" y="1980"/>
            <a:chExt cx="14063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880" y="5460"/>
              <a:ext cx="12743" cy="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Performance evaluation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IV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12496790" y="179057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2878047" y="1942785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383665"/>
            <a:chOff x="15000" y="5982"/>
            <a:chExt cx="23496" cy="2179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Step-by-Step Registration&amp;Login Process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777685"/>
            <a:ext cx="7385725" cy="44112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162800" y="842010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easily to get start!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9D9A1-6967-20FF-F406-E067D430A4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830512"/>
            <a:ext cx="8269281" cy="43583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Friendly GUI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Simple and intuitive design for easy navigation and use</a:t>
            </a:r>
          </a:p>
        </p:txBody>
      </p:sp>
      <p:pic>
        <p:nvPicPr>
          <p:cNvPr id="3" name="图片 2" descr="3-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2476500"/>
            <a:ext cx="12028805" cy="58127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Simple, Child-Oriented Picture Tasks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Image-Based telling </a:t>
            </a:r>
          </a:p>
        </p:txBody>
      </p:sp>
      <p:pic>
        <p:nvPicPr>
          <p:cNvPr id="4" name="图片 3" descr="3-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685" y="2628900"/>
            <a:ext cx="11643995" cy="5640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Friendly AI Guiding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Real-Time Speech-to-Text  +  Immediate AI Feedback </a:t>
            </a:r>
          </a:p>
        </p:txBody>
      </p:sp>
      <p:pic>
        <p:nvPicPr>
          <p:cNvPr id="3" name="图片 2" descr="3-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2192020"/>
            <a:ext cx="13306425" cy="63614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278890" y="138303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Completed tasks history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Task Review for Children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A457E8-9D41-BFDA-3E11-15F7927EFF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11" y="2062637"/>
            <a:ext cx="12768577" cy="67297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Demo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630045"/>
            <a:ext cx="5377815" cy="785685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077200" y="1963420"/>
            <a:ext cx="6705600" cy="6248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"/>
          <p:cNvSpPr txBox="1"/>
          <p:nvPr/>
        </p:nvSpPr>
        <p:spPr>
          <a:xfrm>
            <a:off x="7467600" y="4076700"/>
            <a:ext cx="8091805" cy="227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altLang="zh-CN" sz="9600" b="1" dirty="0">
                <a:solidFill>
                  <a:srgbClr val="000000"/>
                </a:solidFill>
                <a:latin typeface="+mj-lt"/>
                <a:ea typeface="DM Sans Bold"/>
                <a:cs typeface="DM Sans Bold"/>
                <a:sym typeface="DM Sans Bold"/>
              </a:rPr>
              <a:t>Watch </a:t>
            </a:r>
          </a:p>
          <a:p>
            <a:pPr algn="ctr">
              <a:lnSpc>
                <a:spcPts val="8730"/>
              </a:lnSpc>
            </a:pPr>
            <a:r>
              <a:rPr lang="en-US" altLang="zh-CN" sz="9600" b="1" dirty="0">
                <a:solidFill>
                  <a:srgbClr val="000000"/>
                </a:solidFill>
                <a:latin typeface="+mj-lt"/>
                <a:ea typeface="DM Sans Bold"/>
                <a:cs typeface="DM Sans Bold"/>
                <a:sym typeface="DM Sans Bold"/>
              </a:rPr>
              <a:t>Our Demo!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5590" y="95237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762000" y="1257300"/>
            <a:ext cx="8091805" cy="6324600"/>
            <a:chOff x="1200" y="1980"/>
            <a:chExt cx="12743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00" y="4980"/>
              <a:ext cx="12743" cy="5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Problem</a:t>
              </a:r>
            </a:p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&amp;</a:t>
              </a:r>
            </a:p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Survey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I&amp;II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9067800" y="1485900"/>
            <a:ext cx="9000490" cy="6248400"/>
            <a:chOff x="1080" y="1860"/>
            <a:chExt cx="14174" cy="9840"/>
          </a:xfrm>
        </p:grpSpPr>
        <p:sp>
          <p:nvSpPr>
            <p:cNvPr id="7" name="椭圆 6"/>
            <p:cNvSpPr/>
            <p:nvPr/>
          </p:nvSpPr>
          <p:spPr>
            <a:xfrm>
              <a:off x="2400" y="186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80" y="4707"/>
              <a:ext cx="14174" cy="5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Advantages</a:t>
              </a:r>
            </a:p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Cascadia Code" panose="020B0609020000020004" pitchFamily="49" charset="0"/>
                  <a:ea typeface="DM Sans Bold"/>
                  <a:cs typeface="Cascadia Code" panose="020B0609020000020004" pitchFamily="49" charset="0"/>
                  <a:sym typeface="DM Sans Bold"/>
                </a:rPr>
                <a:t>&amp;</a:t>
              </a:r>
            </a:p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disadvantages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V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2400442" y="293343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4"/>
          <p:cNvSpPr/>
          <p:nvPr/>
        </p:nvSpPr>
        <p:spPr>
          <a:xfrm>
            <a:off x="1752291" y="1866749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Advantages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905000" y="6078855"/>
            <a:ext cx="14919960" cy="2306955"/>
            <a:chOff x="15000" y="5982"/>
            <a:chExt cx="23496" cy="3633"/>
          </a:xfrm>
        </p:grpSpPr>
        <p:sp>
          <p:nvSpPr>
            <p:cNvPr id="26" name="椭圆 25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22750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Pictures-Based</a:t>
              </a: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 . Funny</a:t>
              </a:r>
              <a:endPara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We provided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child-friendly images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to encourage children to describe what they see, making the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learning process more engaging and fun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II.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Inspiring creativity</a:t>
              </a: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Providing images allows children to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freely express themselves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which better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stimulates their imagination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905000" y="2324100"/>
            <a:ext cx="14919960" cy="3538220"/>
            <a:chOff x="15000" y="5982"/>
            <a:chExt cx="23496" cy="5572"/>
          </a:xfrm>
        </p:grpSpPr>
        <p:sp>
          <p:nvSpPr>
            <p:cNvPr id="29" name="椭圆 28"/>
            <p:cNvSpPr/>
            <p:nvPr>
              <p:custDataLst>
                <p:tags r:id="rId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15746" y="5982"/>
              <a:ext cx="22750" cy="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Speech-Recognition</a:t>
              </a:r>
            </a:p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 . Accuracy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We integrated the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iFlytek speech recognition API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and during initial testing, the recognition accuracy was particularly low. Later, we discovered that by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fixing the event interval and size of data sent to the iFlytek platform via WebSocket to certain values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the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accuracy improved significantly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II .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Real-time capability</a:t>
              </a: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Our speech recognition results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don’t appear only after the entire sentence is spoken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Instead, the system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returns recognition results at regular intervals during speech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It also d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ynamically adjusts the output based on the context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and, upon completion of the speech,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provides the final version it deems most accurate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Advantages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1905000" y="2324100"/>
            <a:ext cx="14919960" cy="2922905"/>
            <a:chOff x="15000" y="5982"/>
            <a:chExt cx="23496" cy="4603"/>
          </a:xfrm>
        </p:grpSpPr>
        <p:sp>
          <p:nvSpPr>
            <p:cNvPr id="29" name="椭圆 28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Reply</a:t>
              </a:r>
            </a:p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 . Profession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We configured the language model with specific prompts to focus on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analyzing language logic, sentiment, and its relevance to the provided image.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This enables the AI to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better guide children in enhancing their language expression skills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II . Children-friendly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We tailored the AI to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serve children by avoiding overly technical terms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in its guidance. Additionally, we formatted its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output as images with accompanying pinyin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making it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easier for children to understand.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disadvantages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905000" y="6078855"/>
            <a:ext cx="14919960" cy="2614930"/>
            <a:chOff x="15000" y="5982"/>
            <a:chExt cx="23496" cy="4118"/>
          </a:xfrm>
        </p:grpSpPr>
        <p:sp>
          <p:nvSpPr>
            <p:cNvPr id="26" name="椭圆 25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2275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reply</a:t>
              </a: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 . Lack of timeliness</a:t>
              </a:r>
              <a:endPara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Since we configured the AI responses to be processed into images with pinyin, there is a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delay in the replies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This results in a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less optimal user experience for children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II.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Only images and text</a:t>
              </a: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Due to time constraints, we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only processed AI responses into simple text and pinyin images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without i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ntegrating speech synthesis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to make it audible. This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reduces interactivity and may affect children's understanding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905000" y="2324100"/>
            <a:ext cx="14919960" cy="3230245"/>
            <a:chOff x="15000" y="5982"/>
            <a:chExt cx="23496" cy="5087"/>
          </a:xfrm>
        </p:grpSpPr>
        <p:sp>
          <p:nvSpPr>
            <p:cNvPr id="29" name="椭圆 28"/>
            <p:cNvSpPr/>
            <p:nvPr>
              <p:custDataLst>
                <p:tags r:id="rId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15746" y="5982"/>
              <a:ext cx="22750" cy="5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GUI</a:t>
              </a:r>
            </a:p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 . Child-unfriendly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Our GUI design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lacks refined visual aesthetics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making the interface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overly simplistic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 That might make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it challenging for some children to use the software effectively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.At the same time, children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may find the interface uninteresting and choose not to use it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II . Lack of guidance </a:t>
              </a:r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Our interface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lacks proper tutorial guidance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and components like buttons only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display text without pinyin assistance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Adding pinyin support and voice-guided tutorials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could make the software </a:t>
              </a: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more accessible for children</a:t>
              </a: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  <a:p>
              <a:pPr algn="l"/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815167" y="4152707"/>
            <a:ext cx="10910396" cy="162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59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Thank you !</a:t>
            </a:r>
          </a:p>
        </p:txBody>
      </p:sp>
      <p:pic>
        <p:nvPicPr>
          <p:cNvPr id="19" name="图片 18" descr="man-bowi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62600" y="2476500"/>
            <a:ext cx="1524000" cy="1524000"/>
          </a:xfrm>
          <a:prstGeom prst="rect">
            <a:avLst/>
          </a:prstGeom>
        </p:spPr>
      </p:pic>
      <p:pic>
        <p:nvPicPr>
          <p:cNvPr id="21" name="图片 20" descr="man-bowi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49405" y="24765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Background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905000" y="5663565"/>
            <a:ext cx="14919960" cy="2245360"/>
            <a:chOff x="15000" y="5982"/>
            <a:chExt cx="23496" cy="3536"/>
          </a:xfrm>
        </p:grpSpPr>
        <p:sp>
          <p:nvSpPr>
            <p:cNvPr id="26" name="椭圆 25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2275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Connection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Once we think of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speech recognition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dialogue naturally comes to mind, as it’s a key way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humans learn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This led our team to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explore its application in education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focusing on enhancing learning through real-time feedback and guidance.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So we did a survey on the speech recognition based products.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905000" y="2324100"/>
            <a:ext cx="14919960" cy="2245360"/>
            <a:chOff x="15000" y="5982"/>
            <a:chExt cx="23496" cy="3536"/>
          </a:xfrm>
        </p:grpSpPr>
        <p:sp>
          <p:nvSpPr>
            <p:cNvPr id="29" name="椭圆 28"/>
            <p:cNvSpPr/>
            <p:nvPr>
              <p:custDataLst>
                <p:tags r:id="rId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15746" y="5982"/>
              <a:ext cx="2275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Background</a:t>
              </a:r>
            </a:p>
            <a:p>
              <a:pPr algn="l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With the rapid development of technology,  AI has transitioned from laboratory research to everyday life.</a:t>
              </a:r>
              <a:r>
                <a:rPr lang="en-US" altLang="zh-CN"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Human-AI interaction has become a reality,</a:t>
              </a:r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from voice assistants like Siri and Alexa to intelligent customer service systems. This technological advancement not only enhances daily efficiency but also introduces</a:t>
              </a:r>
              <a:r>
                <a:rPr lang="en-US" altLang="zh-CN"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new possibilities in the field of education</a:t>
              </a:r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Survey&amp;Problem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2133600" y="2171700"/>
            <a:ext cx="14919960" cy="1814830"/>
            <a:chOff x="15000" y="5982"/>
            <a:chExt cx="23496" cy="2858"/>
          </a:xfrm>
        </p:grpSpPr>
        <p:sp>
          <p:nvSpPr>
            <p:cNvPr id="9" name="椭圆 8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Speech Recognition-Based Product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Then, we researched existing products on the market and discovered speech recognition-based products in the field of education.</a:t>
              </a:r>
            </a:p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[Language Learning]   [Reading and Pronunciation Training]  [Voice-based Quiz Systems]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6000" y="4457700"/>
            <a:ext cx="8228330" cy="4708525"/>
            <a:chOff x="3600" y="8458"/>
            <a:chExt cx="9802" cy="58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0" y="9780"/>
              <a:ext cx="9802" cy="454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01" y="8458"/>
              <a:ext cx="9801" cy="1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/>
                <a:t>Duolingo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1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>
              <a:latin typeface="+mj-lt"/>
              <a:cs typeface="+mj-lt"/>
              <a:sym typeface="+mn-ea"/>
            </a:endParaRPr>
          </a:p>
          <a:p>
            <a:pPr algn="ctr"/>
            <a:r>
              <a:rPr lang="en-US" altLang="zh-CN" sz="4800" b="1">
                <a:latin typeface="+mj-lt"/>
                <a:cs typeface="+mj-lt"/>
                <a:sym typeface="+mn-ea"/>
              </a:rPr>
              <a:t>Survey&amp;Problem</a:t>
            </a:r>
            <a:endParaRPr lang="en-US" altLang="zh-CN" sz="4800" b="1">
              <a:latin typeface="+mj-lt"/>
              <a:cs typeface="+mj-lt"/>
            </a:endParaRPr>
          </a:p>
          <a:p>
            <a:pPr algn="ctr"/>
            <a:endParaRPr lang="en-US" altLang="zh-CN" sz="4800" b="1">
              <a:latin typeface="+mj-lt"/>
              <a:cs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2133600" y="2171700"/>
            <a:ext cx="14919960" cy="953135"/>
            <a:chOff x="15000" y="5982"/>
            <a:chExt cx="23496" cy="1501"/>
          </a:xfrm>
        </p:grpSpPr>
        <p:sp>
          <p:nvSpPr>
            <p:cNvPr id="9" name="椭圆 8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5746" y="5982"/>
              <a:ext cx="2275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But, we found that Most products on the market are designed for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individuals with a certain level of self-learning ability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.It’s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hard to child to use it to improve expressive abilities!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82000" y="3314700"/>
            <a:ext cx="7315200" cy="1111250"/>
            <a:chOff x="6360" y="4980"/>
            <a:chExt cx="11520" cy="1750"/>
          </a:xfrm>
        </p:grpSpPr>
        <p:pic>
          <p:nvPicPr>
            <p:cNvPr id="4" name="图片 3" descr="child (1)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60" y="4980"/>
              <a:ext cx="1750" cy="175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8280" y="5326"/>
              <a:ext cx="960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0000"/>
                  </a:solidFill>
                  <a:effectLst/>
                </a:rPr>
                <a:t>No friendly!!</a:t>
              </a:r>
            </a:p>
          </p:txBody>
        </p:sp>
      </p:grpSp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2260600" y="4629785"/>
            <a:ext cx="14919960" cy="953135"/>
            <a:chOff x="15000" y="5982"/>
            <a:chExt cx="23496" cy="1501"/>
          </a:xfrm>
        </p:grpSpPr>
        <p:sp>
          <p:nvSpPr>
            <p:cNvPr id="22" name="椭圆 21"/>
            <p:cNvSpPr/>
            <p:nvPr>
              <p:custDataLst>
                <p:tags r:id="rId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15746" y="5982"/>
              <a:ext cx="2275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Moreover, as we all know, due to environmental pressures,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children in China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are often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forced to learn many advanced knowledge from a very young age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pic>
        <p:nvPicPr>
          <p:cNvPr id="24" name="图片 23" descr="woman-facepalmi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0" y="5971540"/>
            <a:ext cx="1276350" cy="1276350"/>
          </a:xfrm>
          <a:prstGeom prst="rect">
            <a:avLst/>
          </a:prstGeom>
        </p:spPr>
      </p:pic>
      <p:pic>
        <p:nvPicPr>
          <p:cNvPr id="25" name="图片 24" descr="so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52835" y="6134100"/>
            <a:ext cx="1015365" cy="101536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086600" y="5981700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Go study!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2268200" y="5905500"/>
            <a:ext cx="2445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Yes, Mom...</a:t>
            </a:r>
          </a:p>
        </p:txBody>
      </p:sp>
      <p:grpSp>
        <p:nvGrpSpPr>
          <p:cNvPr id="28" name="组合 27"/>
          <p:cNvGrpSpPr/>
          <p:nvPr>
            <p:custDataLst>
              <p:tags r:id="rId3"/>
            </p:custDataLst>
          </p:nvPr>
        </p:nvGrpSpPr>
        <p:grpSpPr>
          <a:xfrm>
            <a:off x="2209800" y="7776210"/>
            <a:ext cx="14919960" cy="1383665"/>
            <a:chOff x="15000" y="5982"/>
            <a:chExt cx="23496" cy="2179"/>
          </a:xfrm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5"/>
              </p:custDataLst>
            </p:nvPr>
          </p:nvSpPr>
          <p:spPr>
            <a:xfrm>
              <a:off x="15746" y="5982"/>
              <a:ext cx="22750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However, hiring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private tutors can be very costly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and many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children do not enjoy this approach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Therefore, we aim to develop a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language learning platform designed for children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that combines 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education with entertainment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4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Our idea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50201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1819275" y="2132965"/>
            <a:ext cx="14518005" cy="1383665"/>
            <a:chOff x="15000" y="5982"/>
            <a:chExt cx="22863" cy="2179"/>
          </a:xfrm>
        </p:grpSpPr>
        <p:sp>
          <p:nvSpPr>
            <p:cNvPr id="17" name="椭圆 16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15782" y="5982"/>
              <a:ext cx="2208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ExpressionLearner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 is a web platform built on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speech recognition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, integrating various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language analysis AI interfaces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. It helps children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create more imaginative sentences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 based on pictures, with guidance and corrections to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improve their language skills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1819275" y="3771900"/>
            <a:ext cx="7010400" cy="1383665"/>
            <a:chOff x="15000" y="5982"/>
            <a:chExt cx="11040" cy="2179"/>
          </a:xfrm>
        </p:grpSpPr>
        <p:sp>
          <p:nvSpPr>
            <p:cNvPr id="21" name="椭圆 20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15782" y="5982"/>
              <a:ext cx="1025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Target :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lower-grade elementary students</a:t>
              </a: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Purpose :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Improve their expressive abilities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658600" y="3566160"/>
            <a:ext cx="5105400" cy="1371600"/>
            <a:chOff x="17040" y="6180"/>
            <a:chExt cx="8040" cy="2160"/>
          </a:xfrm>
        </p:grpSpPr>
        <p:grpSp>
          <p:nvGrpSpPr>
            <p:cNvPr id="15" name="组合 14"/>
            <p:cNvGrpSpPr/>
            <p:nvPr/>
          </p:nvGrpSpPr>
          <p:grpSpPr>
            <a:xfrm>
              <a:off x="17640" y="6600"/>
              <a:ext cx="6655" cy="1275"/>
              <a:chOff x="17640" y="6880"/>
              <a:chExt cx="6655" cy="1275"/>
            </a:xfrm>
          </p:grpSpPr>
          <p:pic>
            <p:nvPicPr>
              <p:cNvPr id="4" name="图片 3" descr="child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40" y="6880"/>
                <a:ext cx="1240" cy="1240"/>
              </a:xfrm>
              <a:prstGeom prst="rect">
                <a:avLst/>
              </a:prstGeom>
            </p:spPr>
          </p:pic>
          <p:pic>
            <p:nvPicPr>
              <p:cNvPr id="8" name="图片 7" descr="point_up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773" y="6900"/>
                <a:ext cx="1080" cy="1080"/>
              </a:xfrm>
              <a:prstGeom prst="rect">
                <a:avLst/>
              </a:prstGeom>
            </p:spPr>
          </p:pic>
          <p:pic>
            <p:nvPicPr>
              <p:cNvPr id="9" name="图片 8" descr="grinni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47" y="6907"/>
                <a:ext cx="1248" cy="1248"/>
              </a:xfrm>
              <a:prstGeom prst="rect">
                <a:avLst/>
              </a:prstGeom>
            </p:spPr>
          </p:pic>
          <p:sp>
            <p:nvSpPr>
              <p:cNvPr id="14" name="右箭头 13"/>
              <p:cNvSpPr/>
              <p:nvPr/>
            </p:nvSpPr>
            <p:spPr>
              <a:xfrm>
                <a:off x="19440" y="7140"/>
                <a:ext cx="1920" cy="840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7040" y="6180"/>
              <a:ext cx="8040" cy="2160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1819275" y="5295900"/>
            <a:ext cx="9707880" cy="1999615"/>
            <a:chOff x="15000" y="5982"/>
            <a:chExt cx="15288" cy="3149"/>
          </a:xfrm>
        </p:grpSpPr>
        <p:sp>
          <p:nvSpPr>
            <p:cNvPr id="30" name="椭圆 29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15782" y="5982"/>
              <a:ext cx="14506" cy="3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Why Pictuer-Based ?   </a:t>
              </a:r>
            </a:p>
            <a:p>
              <a:pPr algn="l"/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Simply using speech recognition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to generate text and interact with an AI teacher can be 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too monotonous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 Considering that children 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enjoy visual learning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, we chose to adopt an education method based on s</a:t>
              </a: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peech recognition combined with picture-based storytelling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pic>
        <p:nvPicPr>
          <p:cNvPr id="35" name="图片 34" descr="OIP (2)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19890" y="5067300"/>
            <a:ext cx="4898390" cy="42894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36" name="组合 35"/>
          <p:cNvGrpSpPr/>
          <p:nvPr>
            <p:custDataLst>
              <p:tags r:id="rId4"/>
            </p:custDataLst>
          </p:nvPr>
        </p:nvGrpSpPr>
        <p:grpSpPr>
          <a:xfrm>
            <a:off x="1819275" y="7581900"/>
            <a:ext cx="11966575" cy="2676525"/>
            <a:chOff x="15000" y="5982"/>
            <a:chExt cx="18845" cy="4215"/>
          </a:xfrm>
        </p:grpSpPr>
        <p:sp>
          <p:nvSpPr>
            <p:cNvPr id="37" name="椭圆 36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>
              <p:custDataLst>
                <p:tags r:id="rId6"/>
              </p:custDataLst>
            </p:nvPr>
          </p:nvSpPr>
          <p:spPr>
            <a:xfrm>
              <a:off x="15782" y="5982"/>
              <a:ext cx="18063" cy="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Kid -friendly Design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:</a:t>
              </a:r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 . Easy to use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 . Child-friendly GUI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III . Provided pictures and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generated responses to children’s preferences</a:t>
              </a: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8534400" y="1562100"/>
            <a:ext cx="9113520" cy="6324600"/>
            <a:chOff x="240" y="1980"/>
            <a:chExt cx="14352" cy="9960"/>
          </a:xfrm>
        </p:grpSpPr>
        <p:sp>
          <p:nvSpPr>
            <p:cNvPr id="7" name="椭圆 6"/>
            <p:cNvSpPr/>
            <p:nvPr/>
          </p:nvSpPr>
          <p:spPr>
            <a:xfrm>
              <a:off x="192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0" y="4740"/>
              <a:ext cx="14352" cy="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Structure</a:t>
              </a:r>
            </a:p>
            <a:p>
              <a:pPr algn="ctr">
                <a:lnSpc>
                  <a:spcPts val="873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&amp;</a:t>
              </a:r>
            </a:p>
            <a:p>
              <a:pPr algn="ctr">
                <a:lnSpc>
                  <a:spcPts val="873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functionality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III</a:t>
              </a:r>
            </a:p>
          </p:txBody>
        </p:sp>
      </p:grpSp>
      <p:sp>
        <p:nvSpPr>
          <p:cNvPr id="6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3"/>
          <p:cNvSpPr/>
          <p:nvPr/>
        </p:nvSpPr>
        <p:spPr>
          <a:xfrm>
            <a:off x="1676309" y="2019290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Design Approach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33600" y="2122170"/>
            <a:ext cx="14518005" cy="4261485"/>
            <a:chOff x="3360" y="3342"/>
            <a:chExt cx="22863" cy="6711"/>
          </a:xfrm>
        </p:grpSpPr>
        <p:grpSp>
          <p:nvGrpSpPr>
            <p:cNvPr id="19" name="组合 18"/>
            <p:cNvGrpSpPr/>
            <p:nvPr>
              <p:custDataLst>
                <p:tags r:id="rId4"/>
              </p:custDataLst>
            </p:nvPr>
          </p:nvGrpSpPr>
          <p:grpSpPr>
            <a:xfrm>
              <a:off x="3360" y="3342"/>
              <a:ext cx="22863" cy="822"/>
              <a:chOff x="15000" y="5982"/>
              <a:chExt cx="22863" cy="822"/>
            </a:xfrm>
          </p:grpSpPr>
          <p:sp>
            <p:nvSpPr>
              <p:cNvPr id="17" name="椭圆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5782" y="5982"/>
                <a:ext cx="22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Tech Stack :</a:t>
                </a:r>
              </a:p>
            </p:txBody>
          </p:sp>
        </p:grpSp>
        <p:pic>
          <p:nvPicPr>
            <p:cNvPr id="3" name="图片 2" descr="OIP (1)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000" y="4652"/>
              <a:ext cx="3742" cy="3742"/>
            </a:xfrm>
            <a:prstGeom prst="rect">
              <a:avLst/>
            </a:prstGeom>
          </p:spPr>
        </p:pic>
        <p:pic>
          <p:nvPicPr>
            <p:cNvPr id="5" name="图片 4" descr="OIP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60" y="4764"/>
              <a:ext cx="7110" cy="3630"/>
            </a:xfrm>
            <a:prstGeom prst="rect">
              <a:avLst/>
            </a:prstGeom>
          </p:spPr>
        </p:pic>
        <p:pic>
          <p:nvPicPr>
            <p:cNvPr id="11" name="图片 10" descr="R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" y="4860"/>
              <a:ext cx="3534" cy="353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960" y="8940"/>
              <a:ext cx="3308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Frontend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3080" y="8820"/>
              <a:ext cx="308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Backend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1210" y="8940"/>
              <a:ext cx="338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Database</a:t>
              </a: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2209800" y="6887210"/>
            <a:ext cx="14919960" cy="1383665"/>
            <a:chOff x="15000" y="5982"/>
            <a:chExt cx="23496" cy="2179"/>
          </a:xfrm>
        </p:grpSpPr>
        <p:sp>
          <p:nvSpPr>
            <p:cNvPr id="26" name="椭圆 25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We may used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[Speech Recognition]          [Large Language Model]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4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322070"/>
            <a:chOff x="15000" y="5982"/>
            <a:chExt cx="23496" cy="2082"/>
          </a:xfrm>
        </p:grpSpPr>
        <p:sp>
          <p:nvSpPr>
            <p:cNvPr id="5" name="椭圆 4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2"/>
              </p:custDataLst>
            </p:nvPr>
          </p:nvSpPr>
          <p:spPr>
            <a:xfrm>
              <a:off x="15746" y="5982"/>
              <a:ext cx="22750" cy="20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Three-tier Architecture</a:t>
              </a:r>
            </a:p>
            <a:p>
              <a:pPr algn="l"/>
              <a:endPara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" name="图片 7" descr="2-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2171700"/>
            <a:ext cx="12314555" cy="446087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1752600" y="6840855"/>
            <a:ext cx="15396210" cy="953135"/>
            <a:chOff x="15000" y="5982"/>
            <a:chExt cx="24246" cy="1501"/>
          </a:xfrm>
        </p:grpSpPr>
        <p:sp>
          <p:nvSpPr>
            <p:cNvPr id="12" name="椭圆 11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Presentation Layer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: Responsible for user interaction, displaying task selection, task details, user login, personal center, and other pages.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1676400" y="7962900"/>
            <a:ext cx="15396210" cy="953135"/>
            <a:chOff x="15000" y="5982"/>
            <a:chExt cx="24246" cy="1501"/>
          </a:xfrm>
        </p:grpSpPr>
        <p:sp>
          <p:nvSpPr>
            <p:cNvPr id="15" name="椭圆 14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Business Logic Layer: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Processes user requests, handles business logic and data interactions, returns response results. The backend implements interface logic related to tasks, students, and users</a:t>
              </a:r>
            </a:p>
          </p:txBody>
        </p:sp>
      </p:grpSp>
      <p:grpSp>
        <p:nvGrpSpPr>
          <p:cNvPr id="18" name="组合 17"/>
          <p:cNvGrpSpPr/>
          <p:nvPr>
            <p:custDataLst>
              <p:tags r:id="rId4"/>
            </p:custDataLst>
          </p:nvPr>
        </p:nvGrpSpPr>
        <p:grpSpPr>
          <a:xfrm>
            <a:off x="1676400" y="8916035"/>
            <a:ext cx="15396210" cy="953135"/>
            <a:chOff x="15000" y="5982"/>
            <a:chExt cx="24246" cy="1501"/>
          </a:xfrm>
        </p:grpSpPr>
        <p:sp>
          <p:nvSpPr>
            <p:cNvPr id="19" name="椭圆 18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Layer: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Stores system-related data, including user information, task data, student responses, and image data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722044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1264</Words>
  <Application>Microsoft Office PowerPoint</Application>
  <PresentationFormat>自定义</PresentationFormat>
  <Paragraphs>152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Times New Roman</vt:lpstr>
      <vt:lpstr>DM Sans Bold</vt:lpstr>
      <vt:lpstr>Corbel</vt:lpstr>
      <vt:lpstr>Calibri</vt:lpstr>
      <vt:lpstr>Arial</vt:lpstr>
      <vt:lpstr>DM Sans</vt:lpstr>
      <vt:lpstr>Cascadia Code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dc:creator>杨烜赫</dc:creator>
  <cp:lastModifiedBy>烜赫 杨</cp:lastModifiedBy>
  <cp:revision>109</cp:revision>
  <dcterms:created xsi:type="dcterms:W3CDTF">2006-08-16T00:00:00Z</dcterms:created>
  <dcterms:modified xsi:type="dcterms:W3CDTF">2024-12-26T14:45:48Z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881B48E2F36F4EC5B9C30CEC54FED945_13</vt:lpwstr>
  </property>
  <property fmtid="{D5CDD505-2E9C-101B-9397-08002B2CF9AE}" pid="3" name="KSOProductBuildVer">
    <vt:lpwstr>2052-12.1.0.19302</vt:lpwstr>
  </property>
</Properties>
</file>